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3"/>
  </p:notesMasterIdLst>
  <p:handoutMasterIdLst>
    <p:handoutMasterId r:id="rId4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6" r:id="rId24"/>
    <p:sldId id="308" r:id="rId25"/>
    <p:sldId id="270" r:id="rId26"/>
    <p:sldId id="309" r:id="rId27"/>
    <p:sldId id="310" r:id="rId28"/>
    <p:sldId id="311" r:id="rId29"/>
    <p:sldId id="312" r:id="rId30"/>
    <p:sldId id="315" r:id="rId31"/>
    <p:sldId id="316" r:id="rId32"/>
    <p:sldId id="317" r:id="rId33"/>
    <p:sldId id="294" r:id="rId34"/>
    <p:sldId id="296" r:id="rId35"/>
    <p:sldId id="321" r:id="rId36"/>
    <p:sldId id="322" r:id="rId37"/>
    <p:sldId id="324" r:id="rId38"/>
    <p:sldId id="288" r:id="rId39"/>
    <p:sldId id="289" r:id="rId40"/>
    <p:sldId id="320" r:id="rId41"/>
    <p:sldId id="329"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7"/>
    <p:restoredTop sz="85170"/>
  </p:normalViewPr>
  <p:slideViewPr>
    <p:cSldViewPr snapToGrid="0" snapToObjects="1">
      <p:cViewPr varScale="1">
        <p:scale>
          <a:sx n="108" d="100"/>
          <a:sy n="108" d="100"/>
        </p:scale>
        <p:origin x="40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Minh Pham</a:t>
            </a:r>
          </a:p>
          <a:p>
            <a:r>
              <a:rPr lang="en-US" dirty="0">
                <a:solidFill>
                  <a:schemeClr val="bg2"/>
                </a:solidFill>
                <a:latin typeface="Abadi" panose="020B0604020104020204" pitchFamily="34" charset="0"/>
                <a:ea typeface="SF Pro" pitchFamily="2" charset="0"/>
                <a:cs typeface="SF Pro" pitchFamily="2" charset="0"/>
              </a:rPr>
              <a:t>May 20,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Data Wrangling</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 y="2872899"/>
            <a:ext cx="4243589" cy="3320668"/>
          </a:xfrm>
          <a:prstGeom prst="rect">
            <a:avLst/>
          </a:prstGeom>
        </p:spPr>
        <p:txBody>
          <a:bodyPr vert="horz" lIns="91440" tIns="45720" rIns="91440" bIns="45720" rtlCol="0">
            <a:normAutofit/>
          </a:bodyPr>
          <a:lstStyle/>
          <a:p>
            <a:r>
              <a:rPr lang="en-US" sz="2200" dirty="0"/>
              <a:t>Data Wrangling, data cleaning process, is an important first step toward usable data. In this first step, we remove faulty data, deal with missing values and transform the data into the correct format for the project.</a:t>
            </a:r>
          </a:p>
          <a:p>
            <a:endParaRPr lang="en-US" sz="2200" dirty="0"/>
          </a:p>
          <a:p>
            <a:endParaRPr lang="en-US" sz="2200" dirty="0"/>
          </a:p>
          <a:p>
            <a:endParaRPr lang="en-US" sz="2200" dirty="0"/>
          </a:p>
        </p:txBody>
      </p:sp>
      <p:pic>
        <p:nvPicPr>
          <p:cNvPr id="10" name="Picture 9" descr="Magnifying glass showing decling performance">
            <a:extLst>
              <a:ext uri="{FF2B5EF4-FFF2-40B4-BE49-F238E27FC236}">
                <a16:creationId xmlns:a16="http://schemas.microsoft.com/office/drawing/2014/main" id="{E009665A-3E39-0B97-2ED2-258A3E68144A}"/>
              </a:ext>
            </a:extLst>
          </p:cNvPr>
          <p:cNvPicPr>
            <a:picLocks noChangeAspect="1"/>
          </p:cNvPicPr>
          <p:nvPr/>
        </p:nvPicPr>
        <p:blipFill rotWithShape="1">
          <a:blip r:embed="rId2"/>
          <a:srcRect l="1242" r="3180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10</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Panda &amp; Matplotlib for data visualization</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F0EC8917-D109-B362-AEBF-DFDFBAF663AE}"/>
              </a:ext>
            </a:extLst>
          </p:cNvPr>
          <p:cNvPicPr>
            <a:picLocks noChangeAspect="1"/>
          </p:cNvPicPr>
          <p:nvPr/>
        </p:nvPicPr>
        <p:blipFill>
          <a:blip r:embed="rId3"/>
          <a:stretch>
            <a:fillRect/>
          </a:stretch>
        </p:blipFill>
        <p:spPr>
          <a:xfrm>
            <a:off x="770010" y="2416629"/>
            <a:ext cx="6616700" cy="2908300"/>
          </a:xfrm>
          <a:prstGeom prst="rect">
            <a:avLst/>
          </a:prstGeom>
        </p:spPr>
      </p:pic>
      <p:pic>
        <p:nvPicPr>
          <p:cNvPr id="6" name="Picture 5">
            <a:extLst>
              <a:ext uri="{FF2B5EF4-FFF2-40B4-BE49-F238E27FC236}">
                <a16:creationId xmlns:a16="http://schemas.microsoft.com/office/drawing/2014/main" id="{BF367C17-EFA1-BCF3-A84F-FD02B127E0D8}"/>
              </a:ext>
            </a:extLst>
          </p:cNvPr>
          <p:cNvPicPr>
            <a:picLocks noChangeAspect="1"/>
          </p:cNvPicPr>
          <p:nvPr/>
        </p:nvPicPr>
        <p:blipFill>
          <a:blip r:embed="rId4"/>
          <a:stretch>
            <a:fillRect/>
          </a:stretch>
        </p:blipFill>
        <p:spPr>
          <a:xfrm>
            <a:off x="770010" y="5568373"/>
            <a:ext cx="8572500" cy="45720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can be used in our project by loading the database into the DB2 on IBM Cloud then use SQL queries to extract relevant information. </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a:extLst>
              <a:ext uri="{FF2B5EF4-FFF2-40B4-BE49-F238E27FC236}">
                <a16:creationId xmlns:a16="http://schemas.microsoft.com/office/drawing/2014/main" id="{5546E8EC-576D-251B-C96E-DF8279338994}"/>
              </a:ext>
            </a:extLst>
          </p:cNvPr>
          <p:cNvPicPr>
            <a:picLocks noChangeAspect="1"/>
          </p:cNvPicPr>
          <p:nvPr/>
        </p:nvPicPr>
        <p:blipFill>
          <a:blip r:embed="rId3"/>
          <a:stretch>
            <a:fillRect/>
          </a:stretch>
        </p:blipFill>
        <p:spPr>
          <a:xfrm>
            <a:off x="338211" y="2953544"/>
            <a:ext cx="11379200" cy="205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Folium is a powerful python library that we can use to create Leaflet maps.</a:t>
            </a:r>
          </a:p>
          <a:p>
            <a:pPr>
              <a:lnSpc>
                <a:spcPct val="100000"/>
              </a:lnSpc>
              <a:spcBef>
                <a:spcPts val="1400"/>
              </a:spcBef>
            </a:pPr>
            <a:r>
              <a:rPr lang="en-US" sz="2200" dirty="0">
                <a:solidFill>
                  <a:schemeClr val="accent3">
                    <a:lumMod val="25000"/>
                  </a:schemeClr>
                </a:solidFill>
                <a:latin typeface="Abadi" panose="020B0604020104020204" pitchFamily="34" charset="0"/>
              </a:rPr>
              <a:t>We used markers on the map to pinpoint points of interest:</a:t>
            </a:r>
          </a:p>
          <a:p>
            <a:pPr lvl="1">
              <a:lnSpc>
                <a:spcPct val="100000"/>
              </a:lnSpc>
              <a:spcBef>
                <a:spcPts val="1400"/>
              </a:spcBef>
            </a:pPr>
            <a:r>
              <a:rPr lang="en-US" sz="1800" dirty="0">
                <a:solidFill>
                  <a:schemeClr val="accent3">
                    <a:lumMod val="25000"/>
                  </a:schemeClr>
                </a:solidFill>
                <a:latin typeface="Abadi" panose="020B0604020104020204" pitchFamily="34" charset="0"/>
              </a:rPr>
              <a:t>NASA Space Center</a:t>
            </a:r>
          </a:p>
          <a:p>
            <a:pPr lvl="1">
              <a:lnSpc>
                <a:spcPct val="100000"/>
              </a:lnSpc>
              <a:spcBef>
                <a:spcPts val="1400"/>
              </a:spcBef>
            </a:pPr>
            <a:r>
              <a:rPr lang="en-US" sz="1800" dirty="0">
                <a:solidFill>
                  <a:schemeClr val="accent3">
                    <a:lumMod val="25000"/>
                  </a:schemeClr>
                </a:solidFill>
                <a:latin typeface="Abadi" panose="020B0604020104020204" pitchFamily="34" charset="0"/>
              </a:rPr>
              <a:t>Outcomes at specific launch sites </a:t>
            </a:r>
          </a:p>
          <a:p>
            <a:pPr lvl="1">
              <a:lnSpc>
                <a:spcPct val="100000"/>
              </a:lnSpc>
              <a:spcBef>
                <a:spcPts val="1400"/>
              </a:spcBef>
            </a:pPr>
            <a:r>
              <a:rPr lang="en-US" sz="1800" dirty="0">
                <a:solidFill>
                  <a:schemeClr val="accent3">
                    <a:lumMod val="25000"/>
                  </a:schemeClr>
                </a:solidFill>
                <a:latin typeface="Abadi" panose="020B0604020104020204" pitchFamily="34" charset="0"/>
              </a:rPr>
              <a:t>Whether launches success or fail</a:t>
            </a:r>
          </a:p>
          <a:p>
            <a:pPr lvl="1">
              <a:lnSpc>
                <a:spcPct val="100000"/>
              </a:lnSpc>
              <a:spcBef>
                <a:spcPts val="1400"/>
              </a:spcBef>
            </a:pPr>
            <a:r>
              <a:rPr lang="en-US" sz="1800" dirty="0">
                <a:solidFill>
                  <a:schemeClr val="accent3">
                    <a:lumMod val="25000"/>
                  </a:schemeClr>
                </a:solidFill>
                <a:latin typeface="Abadi" panose="020B0604020104020204" pitchFamily="34" charset="0"/>
              </a:rPr>
              <a:t>Closest city/ Highway/ etc.</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have a better understanding &amp; visualization of the data,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was used to create interactive dashboards. </a:t>
            </a:r>
          </a:p>
          <a:p>
            <a:pPr>
              <a:lnSpc>
                <a:spcPct val="100000"/>
              </a:lnSpc>
              <a:spcBef>
                <a:spcPts val="1400"/>
              </a:spcBef>
            </a:pPr>
            <a:r>
              <a:rPr lang="en-US" sz="2200" dirty="0">
                <a:solidFill>
                  <a:schemeClr val="accent3">
                    <a:lumMod val="25000"/>
                  </a:schemeClr>
                </a:solidFill>
                <a:latin typeface="Abadi" panose="020B0604020104020204" pitchFamily="34" charset="0"/>
              </a:rPr>
              <a:t>Dashboards are a great way to show important aspects of the dataset. </a:t>
            </a:r>
          </a:p>
          <a:p>
            <a:pPr>
              <a:lnSpc>
                <a:spcPct val="100000"/>
              </a:lnSpc>
              <a:spcBef>
                <a:spcPts val="1400"/>
              </a:spcBef>
            </a:pPr>
            <a:r>
              <a:rPr lang="en-US" sz="2200" dirty="0">
                <a:solidFill>
                  <a:schemeClr val="accent3">
                    <a:lumMod val="25000"/>
                  </a:schemeClr>
                </a:solidFill>
                <a:latin typeface="Abadi" panose="020B0604020104020204" pitchFamily="34" charset="0"/>
              </a:rPr>
              <a:t>Our focus was on the outcome ratio of the launches as well as the clear way of visualization the impact of the weight of the rocket on the outcome of each launches. </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Machine Learning Models:</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neighbor (KNN)</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 </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(SVM)</a:t>
            </a:r>
          </a:p>
          <a:p>
            <a:pPr>
              <a:lnSpc>
                <a:spcPct val="100000"/>
              </a:lnSpc>
              <a:spcBef>
                <a:spcPts val="1400"/>
              </a:spcBef>
            </a:pPr>
            <a:r>
              <a:rPr lang="en-US" sz="2200" dirty="0">
                <a:solidFill>
                  <a:schemeClr val="accent3">
                    <a:lumMod val="25000"/>
                  </a:schemeClr>
                </a:solidFill>
                <a:latin typeface="Abadi" panose="020B0604020104020204" pitchFamily="34" charset="0"/>
              </a:rPr>
              <a:t>After each process, we used confusion matric to determine the </a:t>
            </a:r>
            <a:r>
              <a:rPr lang="en-US" sz="2200" dirty="0" err="1">
                <a:solidFill>
                  <a:schemeClr val="accent3">
                    <a:lumMod val="25000"/>
                  </a:schemeClr>
                </a:solidFill>
                <a:latin typeface="Abadi" panose="020B0604020104020204" pitchFamily="34" charset="0"/>
              </a:rPr>
              <a:t>classifer</a:t>
            </a:r>
            <a:r>
              <a:rPr lang="en-US" sz="2200" dirty="0">
                <a:solidFill>
                  <a:schemeClr val="accent3">
                    <a:lumMod val="25000"/>
                  </a:schemeClr>
                </a:solidFill>
                <a:latin typeface="Abadi" panose="020B0604020104020204" pitchFamily="34" charset="0"/>
              </a:rPr>
              <a:t> with the best performance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pic>
        <p:nvPicPr>
          <p:cNvPr id="2" name="Picture 1">
            <a:extLst>
              <a:ext uri="{FF2B5EF4-FFF2-40B4-BE49-F238E27FC236}">
                <a16:creationId xmlns:a16="http://schemas.microsoft.com/office/drawing/2014/main" id="{218AB692-2673-CD6B-ECF4-3B68CCE2AAFA}"/>
              </a:ext>
            </a:extLst>
          </p:cNvPr>
          <p:cNvPicPr>
            <a:picLocks noChangeAspect="1"/>
          </p:cNvPicPr>
          <p:nvPr/>
        </p:nvPicPr>
        <p:blipFill>
          <a:blip r:embed="rId3"/>
          <a:stretch>
            <a:fillRect/>
          </a:stretch>
        </p:blipFill>
        <p:spPr>
          <a:xfrm>
            <a:off x="300111" y="1729839"/>
            <a:ext cx="11455400" cy="2590800"/>
          </a:xfrm>
          <a:prstGeom prst="rect">
            <a:avLst/>
          </a:prstGeom>
        </p:spPr>
      </p:pic>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pic>
        <p:nvPicPr>
          <p:cNvPr id="2" name="Picture 1">
            <a:extLst>
              <a:ext uri="{FF2B5EF4-FFF2-40B4-BE49-F238E27FC236}">
                <a16:creationId xmlns:a16="http://schemas.microsoft.com/office/drawing/2014/main" id="{097673FA-1775-9D83-9ECD-4180FA66A828}"/>
              </a:ext>
            </a:extLst>
          </p:cNvPr>
          <p:cNvPicPr>
            <a:picLocks noChangeAspect="1"/>
          </p:cNvPicPr>
          <p:nvPr/>
        </p:nvPicPr>
        <p:blipFill>
          <a:blip r:embed="rId3"/>
          <a:stretch>
            <a:fillRect/>
          </a:stretch>
        </p:blipFill>
        <p:spPr>
          <a:xfrm>
            <a:off x="279400" y="2235200"/>
            <a:ext cx="11633200" cy="2387600"/>
          </a:xfrm>
          <a:prstGeom prst="rect">
            <a:avLst/>
          </a:prstGeom>
        </p:spPr>
      </p:pic>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19B1E41-A69C-7E54-7A51-F8828197D90D}"/>
              </a:ext>
            </a:extLst>
          </p:cNvPr>
          <p:cNvPicPr>
            <a:picLocks noChangeAspect="1"/>
          </p:cNvPicPr>
          <p:nvPr/>
        </p:nvPicPr>
        <p:blipFill>
          <a:blip r:embed="rId3"/>
          <a:stretch>
            <a:fillRect/>
          </a:stretch>
        </p:blipFill>
        <p:spPr>
          <a:xfrm>
            <a:off x="2843019" y="2322838"/>
            <a:ext cx="6505962" cy="28177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F85009A7-F72B-767B-2B4E-4AA70486418F}"/>
              </a:ext>
            </a:extLst>
          </p:cNvPr>
          <p:cNvPicPr>
            <a:picLocks noChangeAspect="1"/>
          </p:cNvPicPr>
          <p:nvPr/>
        </p:nvPicPr>
        <p:blipFill>
          <a:blip r:embed="rId3"/>
          <a:stretch>
            <a:fillRect/>
          </a:stretch>
        </p:blipFill>
        <p:spPr>
          <a:xfrm>
            <a:off x="230261" y="2152650"/>
            <a:ext cx="11595100" cy="25527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a:solidFill>
                  <a:schemeClr val="tx1"/>
                </a:solidFill>
                <a:latin typeface="+mj-lt"/>
                <a:ea typeface="+mj-ea"/>
                <a:cs typeface="+mj-cs"/>
              </a:rPr>
              <a:t>Launch Success Yearly Trend</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0080" y="2872899"/>
            <a:ext cx="4243589" cy="3320668"/>
          </a:xfrm>
          <a:prstGeom prst="rect">
            <a:avLst/>
          </a:prstGeom>
        </p:spPr>
        <p:txBody>
          <a:bodyPr vert="horz" lIns="91440" tIns="45720" rIns="91440" bIns="45720" rtlCol="0">
            <a:normAutofit/>
          </a:bodyPr>
          <a:lstStyle/>
          <a:p>
            <a:pPr>
              <a:spcBef>
                <a:spcPts val="1400"/>
              </a:spcBef>
            </a:pPr>
            <a:r>
              <a:rPr lang="en-US" sz="2200" dirty="0"/>
              <a:t>Yearly trend, from the plots, the launches are improving over time. We are slowly approaching a success rate of 1. </a:t>
            </a:r>
          </a:p>
          <a:p>
            <a:pPr>
              <a:spcBef>
                <a:spcPts val="1400"/>
              </a:spcBef>
            </a:pPr>
            <a:r>
              <a:rPr lang="en-US" sz="2200" dirty="0"/>
              <a:t>However, the last steps are the most difficult one since the curve in not as stiff positive. Expecting slow and steady improvement in the future</a:t>
            </a:r>
          </a:p>
        </p:txBody>
      </p:sp>
      <p:pic>
        <p:nvPicPr>
          <p:cNvPr id="7" name="Picture 6" descr="Financial graphs on a dark display">
            <a:extLst>
              <a:ext uri="{FF2B5EF4-FFF2-40B4-BE49-F238E27FC236}">
                <a16:creationId xmlns:a16="http://schemas.microsoft.com/office/drawing/2014/main" id="{5371A14E-DF4C-6CB5-4434-F41D34A61B77}"/>
              </a:ext>
            </a:extLst>
          </p:cNvPr>
          <p:cNvPicPr>
            <a:picLocks noChangeAspect="1"/>
          </p:cNvPicPr>
          <p:nvPr/>
        </p:nvPicPr>
        <p:blipFill rotWithShape="1">
          <a:blip r:embed="rId2"/>
          <a:srcRect l="15751" r="2156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spacexdataset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Order by </a:t>
            </a:r>
            <a:r>
              <a:rPr lang="en-US" sz="2200" dirty="0" err="1">
                <a:solidFill>
                  <a:schemeClr val="accent3">
                    <a:lumMod val="25000"/>
                  </a:schemeClr>
                </a:solidFill>
                <a:latin typeface="Abadi" panose="020B0604020104020204" pitchFamily="34" charset="0"/>
              </a:rPr>
              <a:t>launch_site_ASC</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Results: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CCAFS LC-40</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CCAFS SLC-40</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KSC LC-39A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VAFB SLC-4E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distinct(</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spacexdataset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Where </a:t>
            </a:r>
            <a:r>
              <a:rPr lang="en-US" sz="2200" dirty="0" err="1">
                <a:solidFill>
                  <a:schemeClr val="accent3">
                    <a:lumMod val="25000"/>
                  </a:schemeClr>
                </a:solidFill>
                <a:latin typeface="Abadi" panose="020B0604020104020204" pitchFamily="34" charset="0"/>
              </a:rPr>
              <a:t>lauch_site</a:t>
            </a:r>
            <a:r>
              <a:rPr lang="en-US" sz="2200" dirty="0">
                <a:solidFill>
                  <a:schemeClr val="accent3">
                    <a:lumMod val="25000"/>
                  </a:schemeClr>
                </a:solidFill>
                <a:latin typeface="Abadi" panose="020B0604020104020204" pitchFamily="34" charset="0"/>
              </a:rPr>
              <a:t> LIKE ‘CCA%’</a:t>
            </a:r>
          </a:p>
          <a:p>
            <a:pPr>
              <a:lnSpc>
                <a:spcPct val="100000"/>
              </a:lnSpc>
              <a:spcBef>
                <a:spcPts val="1400"/>
              </a:spcBef>
            </a:pPr>
            <a:r>
              <a:rPr lang="en-US" sz="2200" dirty="0">
                <a:solidFill>
                  <a:schemeClr val="accent3">
                    <a:lumMod val="25000"/>
                  </a:schemeClr>
                </a:solidFill>
                <a:latin typeface="Abadi" panose="020B0604020104020204" pitchFamily="34" charset="0"/>
              </a:rPr>
              <a:t>Order by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ASC</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r>
              <a:rPr lang="en-US" sz="2200" dirty="0">
                <a:solidFill>
                  <a:schemeClr val="accent3">
                    <a:lumMod val="25000"/>
                  </a:schemeClr>
                </a:solidFill>
                <a:latin typeface="Abadi" panose="020B0604020104020204" pitchFamily="34" charset="0"/>
              </a:rPr>
              <a:t>CCAFS LC-40</a:t>
            </a:r>
          </a:p>
          <a:p>
            <a:pPr>
              <a:lnSpc>
                <a:spcPct val="100000"/>
              </a:lnSpc>
              <a:spcBef>
                <a:spcPts val="1400"/>
              </a:spcBef>
            </a:pPr>
            <a:r>
              <a:rPr lang="en-US" sz="2200" dirty="0">
                <a:solidFill>
                  <a:schemeClr val="accent3">
                    <a:lumMod val="25000"/>
                  </a:schemeClr>
                </a:solidFill>
                <a:latin typeface="Abadi" panose="020B0604020104020204" pitchFamily="34" charset="0"/>
              </a:rPr>
              <a:t>CCAFS SLC-40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sum(</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 as </a:t>
            </a:r>
            <a:r>
              <a:rPr lang="en-US" sz="2200" dirty="0" err="1">
                <a:solidFill>
                  <a:schemeClr val="accent3">
                    <a:lumMod val="25000"/>
                  </a:schemeClr>
                </a:solidFill>
                <a:latin typeface="Abadi" panose="020B0604020104020204" pitchFamily="34" charset="0"/>
              </a:rPr>
              <a:t>total_mass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spacexdataset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Where customer=‘NASA (CRS)’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r>
              <a:rPr lang="en-US" sz="2200" dirty="0" err="1">
                <a:solidFill>
                  <a:schemeClr val="accent3">
                    <a:lumMod val="25000"/>
                  </a:schemeClr>
                </a:solidFill>
                <a:latin typeface="Abadi" panose="020B0604020104020204" pitchFamily="34" charset="0"/>
              </a:rPr>
              <a:t>Total_mass</a:t>
            </a:r>
            <a:r>
              <a:rPr lang="en-US" sz="2200" dirty="0">
                <a:solidFill>
                  <a:schemeClr val="accent3">
                    <a:lumMod val="25000"/>
                  </a:schemeClr>
                </a:solidFill>
                <a:latin typeface="Abadi" panose="020B0604020104020204" pitchFamily="34" charset="0"/>
              </a:rPr>
              <a:t>=38209</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avg(</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 as </a:t>
            </a:r>
            <a:r>
              <a:rPr lang="en-US" sz="2200" dirty="0" err="1">
                <a:solidFill>
                  <a:schemeClr val="accent3">
                    <a:lumMod val="25000"/>
                  </a:schemeClr>
                </a:solidFill>
                <a:latin typeface="Abadi" panose="020B0604020104020204" pitchFamily="34" charset="0"/>
              </a:rPr>
              <a:t>average_mass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spacexdataset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Where </a:t>
            </a:r>
            <a:r>
              <a:rPr lang="en-US" sz="2200" dirty="0" err="1">
                <a:solidFill>
                  <a:schemeClr val="accent3">
                    <a:lumMod val="25000"/>
                  </a:schemeClr>
                </a:solidFill>
                <a:latin typeface="Abadi" panose="020B0604020104020204" pitchFamily="34" charset="0"/>
              </a:rPr>
              <a:t>booster_verson</a:t>
            </a:r>
            <a:r>
              <a:rPr lang="en-US" sz="2200" dirty="0">
                <a:solidFill>
                  <a:schemeClr val="accent3">
                    <a:lumMod val="25000"/>
                  </a:schemeClr>
                </a:solidFill>
                <a:latin typeface="Abadi" panose="020B0604020104020204" pitchFamily="34" charset="0"/>
              </a:rPr>
              <a:t>=‘F9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a:lnSpc>
                <a:spcPct val="100000"/>
              </a:lnSpc>
              <a:spcBef>
                <a:spcPts val="1400"/>
              </a:spcBef>
            </a:pPr>
            <a:r>
              <a:rPr lang="en-US" sz="2200" dirty="0" err="1">
                <a:solidFill>
                  <a:schemeClr val="accent3">
                    <a:lumMod val="25000"/>
                  </a:schemeClr>
                </a:solidFill>
                <a:latin typeface="Abadi" panose="020B0604020104020204" pitchFamily="34" charset="0"/>
              </a:rPr>
              <a:t>Average_mass</a:t>
            </a:r>
            <a:r>
              <a:rPr lang="en-US" sz="2200" dirty="0">
                <a:solidFill>
                  <a:schemeClr val="accent3">
                    <a:lumMod val="25000"/>
                  </a:schemeClr>
                </a:solidFill>
                <a:latin typeface="Abadi" panose="020B0604020104020204" pitchFamily="34" charset="0"/>
              </a:rPr>
              <a:t>=589</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Select from</a:t>
            </a:r>
          </a:p>
          <a:p>
            <a:pPr>
              <a:lnSpc>
                <a:spcPct val="100000"/>
              </a:lnSpc>
              <a:spcBef>
                <a:spcPts val="1400"/>
              </a:spcBef>
            </a:pPr>
            <a:r>
              <a:rPr lang="en-US" sz="2200" dirty="0">
                <a:solidFill>
                  <a:schemeClr val="accent3">
                    <a:lumMod val="25000"/>
                  </a:schemeClr>
                </a:solidFill>
                <a:latin typeface="Abadi"/>
              </a:rPr>
              <a:t>(select count(</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 as success </a:t>
            </a:r>
          </a:p>
          <a:p>
            <a:pPr>
              <a:lnSpc>
                <a:spcPct val="100000"/>
              </a:lnSpc>
              <a:spcBef>
                <a:spcPts val="1400"/>
              </a:spcBef>
            </a:pPr>
            <a:r>
              <a:rPr lang="en-US" sz="2200" dirty="0">
                <a:solidFill>
                  <a:schemeClr val="accent3">
                    <a:lumMod val="25000"/>
                  </a:schemeClr>
                </a:solidFill>
                <a:latin typeface="Abadi"/>
              </a:rPr>
              <a:t>From </a:t>
            </a:r>
            <a:r>
              <a:rPr lang="en-US" sz="2200" dirty="0" err="1">
                <a:solidFill>
                  <a:schemeClr val="accent3">
                    <a:lumMod val="25000"/>
                  </a:schemeClr>
                </a:solidFill>
                <a:latin typeface="Abadi"/>
              </a:rPr>
              <a:t>spacexdataset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Where </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 LIKE ‘%success%’)</a:t>
            </a:r>
          </a:p>
          <a:p>
            <a:pPr>
              <a:lnSpc>
                <a:spcPct val="100000"/>
              </a:lnSpc>
              <a:spcBef>
                <a:spcPts val="1400"/>
              </a:spcBef>
            </a:pPr>
            <a:r>
              <a:rPr lang="en-US" sz="2200" dirty="0">
                <a:solidFill>
                  <a:schemeClr val="accent3">
                    <a:lumMod val="25000"/>
                  </a:schemeClr>
                </a:solidFill>
                <a:latin typeface="Abadi"/>
              </a:rPr>
              <a:t>(select  count(</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 as failure</a:t>
            </a:r>
          </a:p>
          <a:p>
            <a:pPr>
              <a:lnSpc>
                <a:spcPct val="100000"/>
              </a:lnSpc>
              <a:spcBef>
                <a:spcPts val="1400"/>
              </a:spcBef>
            </a:pPr>
            <a:r>
              <a:rPr lang="en-US" sz="2200" dirty="0">
                <a:solidFill>
                  <a:schemeClr val="accent3">
                    <a:lumMod val="25000"/>
                  </a:schemeClr>
                </a:solidFill>
                <a:latin typeface="Abadi"/>
              </a:rPr>
              <a:t>From </a:t>
            </a:r>
            <a:r>
              <a:rPr lang="en-US" sz="2200" dirty="0" err="1">
                <a:solidFill>
                  <a:schemeClr val="accent3">
                    <a:lumMod val="25000"/>
                  </a:schemeClr>
                </a:solidFill>
                <a:latin typeface="Abadi"/>
              </a:rPr>
              <a:t>spacexdataset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Where </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 LIKE ‘%failure%’)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Success =100</a:t>
            </a:r>
          </a:p>
          <a:p>
            <a:pPr>
              <a:lnSpc>
                <a:spcPct val="100000"/>
              </a:lnSpc>
              <a:spcBef>
                <a:spcPts val="1400"/>
              </a:spcBef>
            </a:pPr>
            <a:r>
              <a:rPr lang="en-US" sz="2200" dirty="0">
                <a:solidFill>
                  <a:schemeClr val="accent3">
                    <a:lumMod val="25000"/>
                  </a:schemeClr>
                </a:solidFill>
                <a:latin typeface="Abadi"/>
              </a:rPr>
              <a:t>Failure = 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Select *</a:t>
            </a:r>
            <a:r>
              <a:rPr lang="en-US" sz="2200" dirty="0" err="1">
                <a:solidFill>
                  <a:schemeClr val="accent3">
                    <a:lumMod val="25000"/>
                  </a:schemeClr>
                </a:solidFill>
                <a:latin typeface="Abadi" panose="020B0604020104020204" pitchFamily="34" charset="0"/>
              </a:rPr>
              <a:t>booster_verson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payload_mass_kg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spacexdataset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Where </a:t>
            </a:r>
            <a:r>
              <a:rPr lang="en-US" sz="2200" dirty="0" err="1">
                <a:solidFill>
                  <a:schemeClr val="accent3">
                    <a:lumMod val="25000"/>
                  </a:schemeClr>
                </a:solidFill>
                <a:latin typeface="Abadi" panose="020B0604020104020204" pitchFamily="34" charset="0"/>
              </a:rPr>
              <a:t>payload_max_kg</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Select(max(</a:t>
            </a:r>
            <a:r>
              <a:rPr lang="en-US" sz="2200" dirty="0" err="1">
                <a:solidFill>
                  <a:schemeClr val="accent3">
                    <a:lumMod val="25000"/>
                  </a:schemeClr>
                </a:solidFill>
                <a:latin typeface="Abadi" panose="020B0604020104020204" pitchFamily="34" charset="0"/>
              </a:rPr>
              <a:t>payload_max_kg</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spacexdataet</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Select  </a:t>
            </a:r>
            <a:r>
              <a:rPr lang="en-US" sz="2200" dirty="0" err="1">
                <a:solidFill>
                  <a:schemeClr val="accent3">
                    <a:lumMod val="25000"/>
                  </a:schemeClr>
                </a:solidFill>
                <a:latin typeface="Abadi"/>
              </a:rPr>
              <a:t>booster_version</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year(date) AS date </a:t>
            </a:r>
          </a:p>
          <a:p>
            <a:pPr>
              <a:lnSpc>
                <a:spcPct val="100000"/>
              </a:lnSpc>
              <a:spcBef>
                <a:spcPts val="1400"/>
              </a:spcBef>
            </a:pPr>
            <a:r>
              <a:rPr lang="en-US" sz="2200" dirty="0">
                <a:solidFill>
                  <a:schemeClr val="accent3">
                    <a:lumMod val="25000"/>
                  </a:schemeClr>
                </a:solidFill>
                <a:latin typeface="Abadi"/>
              </a:rPr>
              <a:t>From </a:t>
            </a:r>
            <a:r>
              <a:rPr lang="en-US" sz="2200" dirty="0" err="1">
                <a:solidFill>
                  <a:schemeClr val="accent3">
                    <a:lumMod val="25000"/>
                  </a:schemeClr>
                </a:solidFill>
                <a:latin typeface="Abadi"/>
              </a:rPr>
              <a:t>spacexdataset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Where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‘%failure%’</a:t>
            </a:r>
          </a:p>
          <a:p>
            <a:pPr>
              <a:lnSpc>
                <a:spcPct val="100000"/>
              </a:lnSpc>
              <a:spcBef>
                <a:spcPts val="1400"/>
              </a:spcBef>
            </a:pPr>
            <a:r>
              <a:rPr lang="en-US" sz="2200" dirty="0">
                <a:solidFill>
                  <a:schemeClr val="accent3">
                    <a:lumMod val="25000"/>
                  </a:schemeClr>
                </a:solidFill>
                <a:latin typeface="Abadi"/>
              </a:rPr>
              <a:t>And year(date)=2015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Select count(</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as amount, </a:t>
            </a:r>
            <a:r>
              <a:rPr lang="en-US" sz="2200" dirty="0" err="1">
                <a:solidFill>
                  <a:schemeClr val="accent3">
                    <a:lumMod val="25000"/>
                  </a:schemeClr>
                </a:solidFill>
                <a:latin typeface="Abadi"/>
              </a:rPr>
              <a:t>landing_outcome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From </a:t>
            </a:r>
            <a:r>
              <a:rPr lang="en-US" sz="2200" dirty="0" err="1">
                <a:solidFill>
                  <a:schemeClr val="accent3">
                    <a:lumMod val="25000"/>
                  </a:schemeClr>
                </a:solidFill>
                <a:latin typeface="Abadi"/>
              </a:rPr>
              <a:t>spacexdataset</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Where ‘date’ &gt; ‘06-03-2010’ and ‘date’&lt;’03-21-2017’</a:t>
            </a:r>
          </a:p>
          <a:p>
            <a:pPr>
              <a:lnSpc>
                <a:spcPct val="100000"/>
              </a:lnSpc>
              <a:spcBef>
                <a:spcPts val="1400"/>
              </a:spcBef>
            </a:pPr>
            <a:r>
              <a:rPr lang="en-US" sz="2200" dirty="0">
                <a:solidFill>
                  <a:schemeClr val="accent3">
                    <a:lumMod val="25000"/>
                  </a:schemeClr>
                </a:solidFill>
                <a:latin typeface="Abadi"/>
              </a:rPr>
              <a:t>Group by </a:t>
            </a:r>
            <a:r>
              <a:rPr lang="en-US" sz="2200" dirty="0" err="1">
                <a:solidFill>
                  <a:schemeClr val="accent3">
                    <a:lumMod val="25000"/>
                  </a:schemeClr>
                </a:solidFill>
                <a:latin typeface="Abadi"/>
              </a:rPr>
              <a:t>landing_outcome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Order by amount DESC</a:t>
            </a:r>
          </a:p>
          <a:p>
            <a:pPr>
              <a:lnSpc>
                <a:spcPct val="100000"/>
              </a:lnSpc>
              <a:spcBef>
                <a:spcPts val="1400"/>
              </a:spcBef>
            </a:pPr>
            <a:r>
              <a:rPr lang="en-US" sz="2200" dirty="0">
                <a:solidFill>
                  <a:schemeClr val="accent3">
                    <a:lumMod val="25000"/>
                  </a:schemeClr>
                </a:solidFill>
                <a:latin typeface="Abadi"/>
              </a:rPr>
              <a:t>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60599" y="1685516"/>
            <a:ext cx="11070801" cy="374223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SpaceX is the only private space company ever to return boosters back to surface and reuse those first stages for future missions. With the help of data and data scientists, SpaceX has been able to determine the cost and improve the outcome for each launches.</a:t>
            </a:r>
          </a:p>
          <a:p>
            <a:pPr>
              <a:lnSpc>
                <a:spcPct val="100000"/>
              </a:lnSpc>
              <a:spcBef>
                <a:spcPts val="1400"/>
              </a:spcBef>
            </a:pPr>
            <a:r>
              <a:rPr lang="en-US" sz="2200" dirty="0">
                <a:solidFill>
                  <a:schemeClr val="accent3">
                    <a:lumMod val="25000"/>
                  </a:schemeClr>
                </a:solidFill>
                <a:latin typeface="Abadi" panose="020B0604020104020204" pitchFamily="34" charset="0"/>
              </a:rPr>
              <a:t>SpaceX has utilized machine learning to the process and saved million of dollars, showing us the importance of data and how it can help us in the future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31</a:t>
            </a:fld>
            <a:endParaRPr lang="en-US"/>
          </a:p>
        </p:txBody>
      </p:sp>
      <p:pic>
        <p:nvPicPr>
          <p:cNvPr id="4" name="Content Placeholder 3">
            <a:extLst>
              <a:ext uri="{FF2B5EF4-FFF2-40B4-BE49-F238E27FC236}">
                <a16:creationId xmlns:a16="http://schemas.microsoft.com/office/drawing/2014/main" id="{DC4F6EF3-6224-F999-3237-DA0B79E3BBC2}"/>
              </a:ext>
            </a:extLst>
          </p:cNvPr>
          <p:cNvPicPr>
            <a:picLocks noGrp="1" noChangeAspect="1"/>
          </p:cNvPicPr>
          <p:nvPr>
            <p:ph idx="4294967295"/>
          </p:nvPr>
        </p:nvPicPr>
        <p:blipFill>
          <a:blip r:embed="rId3"/>
          <a:stretch>
            <a:fillRect/>
          </a:stretch>
        </p:blipFill>
        <p:spPr>
          <a:xfrm>
            <a:off x="770011" y="1781846"/>
            <a:ext cx="4584700" cy="2705100"/>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C44516C1-38B9-2F02-5220-CDEC5D4EDFC0}"/>
              </a:ext>
            </a:extLst>
          </p:cNvPr>
          <p:cNvPicPr>
            <a:picLocks noChangeAspect="1"/>
          </p:cNvPicPr>
          <p:nvPr/>
        </p:nvPicPr>
        <p:blipFill>
          <a:blip r:embed="rId4"/>
          <a:stretch>
            <a:fillRect/>
          </a:stretch>
        </p:blipFill>
        <p:spPr>
          <a:xfrm>
            <a:off x="5682840" y="1794546"/>
            <a:ext cx="5588000" cy="26797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pic>
        <p:nvPicPr>
          <p:cNvPr id="2" name="Content Placeholder 1">
            <a:extLst>
              <a:ext uri="{FF2B5EF4-FFF2-40B4-BE49-F238E27FC236}">
                <a16:creationId xmlns:a16="http://schemas.microsoft.com/office/drawing/2014/main" id="{6B35236D-FE56-C9F6-7714-D6638CA197BE}"/>
              </a:ext>
            </a:extLst>
          </p:cNvPr>
          <p:cNvPicPr>
            <a:picLocks noGrp="1" noChangeAspect="1"/>
          </p:cNvPicPr>
          <p:nvPr>
            <p:ph idx="4294967295"/>
          </p:nvPr>
        </p:nvPicPr>
        <p:blipFill>
          <a:blip r:embed="rId3"/>
          <a:stretch>
            <a:fillRect/>
          </a:stretch>
        </p:blipFill>
        <p:spPr>
          <a:xfrm>
            <a:off x="770011" y="1780216"/>
            <a:ext cx="3343430" cy="157474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Plotly</a:t>
            </a:r>
            <a:r>
              <a:rPr lang="en-US" dirty="0">
                <a:solidFill>
                  <a:srgbClr val="0B49CB"/>
                </a:solidFill>
                <a:latin typeface="Abadi"/>
              </a:rPr>
              <a:t> Dashboard</a:t>
            </a:r>
          </a:p>
        </p:txBody>
      </p:sp>
      <p:sp>
        <p:nvSpPr>
          <p:cNvPr id="4" name="TextBox 3">
            <a:extLst>
              <a:ext uri="{FF2B5EF4-FFF2-40B4-BE49-F238E27FC236}">
                <a16:creationId xmlns:a16="http://schemas.microsoft.com/office/drawing/2014/main" id="{B0F7DE57-31C2-22CB-7DE6-DF8DFD55B335}"/>
              </a:ext>
            </a:extLst>
          </p:cNvPr>
          <p:cNvSpPr txBox="1"/>
          <p:nvPr/>
        </p:nvSpPr>
        <p:spPr>
          <a:xfrm>
            <a:off x="1116281" y="3800104"/>
            <a:ext cx="7103868" cy="923330"/>
          </a:xfrm>
          <a:prstGeom prst="rect">
            <a:avLst/>
          </a:prstGeom>
          <a:noFill/>
        </p:spPr>
        <p:txBody>
          <a:bodyPr wrap="none" rtlCol="0">
            <a:spAutoFit/>
          </a:bodyPr>
          <a:lstStyle/>
          <a:p>
            <a:r>
              <a:rPr lang="en-US" dirty="0"/>
              <a:t>Pie chart shows the percentage of each value for the ease of comparison. </a:t>
            </a:r>
          </a:p>
          <a:p>
            <a:endParaRPr lang="en-US" dirty="0"/>
          </a:p>
          <a:p>
            <a:r>
              <a:rPr lang="en-US" dirty="0"/>
              <a:t>Launch site KSC LC-39A is the most successful launch site. </a:t>
            </a:r>
          </a:p>
        </p:txBody>
      </p:sp>
    </p:spTree>
    <p:extLst>
      <p:ext uri="{BB962C8B-B14F-4D97-AF65-F5344CB8AC3E}">
        <p14:creationId xmlns:p14="http://schemas.microsoft.com/office/powerpoint/2010/main" val="7001329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Classification Accuracy</a:t>
            </a:r>
          </a:p>
        </p:txBody>
      </p:sp>
      <p:pic>
        <p:nvPicPr>
          <p:cNvPr id="2" name="Picture 1">
            <a:extLst>
              <a:ext uri="{FF2B5EF4-FFF2-40B4-BE49-F238E27FC236}">
                <a16:creationId xmlns:a16="http://schemas.microsoft.com/office/drawing/2014/main" id="{251340E0-FC6A-4279-CAE6-F0E335F43051}"/>
              </a:ext>
            </a:extLst>
          </p:cNvPr>
          <p:cNvPicPr>
            <a:picLocks noChangeAspect="1"/>
          </p:cNvPicPr>
          <p:nvPr/>
        </p:nvPicPr>
        <p:blipFill>
          <a:blip r:embed="rId2"/>
          <a:stretch>
            <a:fillRect/>
          </a:stretch>
        </p:blipFill>
        <p:spPr>
          <a:xfrm>
            <a:off x="4777316" y="1855729"/>
            <a:ext cx="6780700" cy="3144212"/>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36</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852649" y="1650842"/>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True positive (12): predict land, did land</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 (3): predict land but fail</a:t>
            </a:r>
          </a:p>
          <a:p>
            <a:pPr>
              <a:lnSpc>
                <a:spcPct val="100000"/>
              </a:lnSpc>
              <a:spcBef>
                <a:spcPts val="1400"/>
              </a:spcBef>
            </a:pPr>
            <a:r>
              <a:rPr lang="en-US" sz="2200" dirty="0">
                <a:solidFill>
                  <a:schemeClr val="accent3">
                    <a:lumMod val="25000"/>
                  </a:schemeClr>
                </a:solidFill>
                <a:latin typeface="Abadi" panose="020B0604020104020204" pitchFamily="34" charset="0"/>
              </a:rPr>
              <a:t>False negative (0): predict fail but landed</a:t>
            </a:r>
          </a:p>
          <a:p>
            <a:pPr>
              <a:lnSpc>
                <a:spcPct val="100000"/>
              </a:lnSpc>
              <a:spcBef>
                <a:spcPts val="1400"/>
              </a:spcBef>
            </a:pPr>
            <a:r>
              <a:rPr lang="en-US" sz="2200" dirty="0">
                <a:solidFill>
                  <a:schemeClr val="accent3">
                    <a:lumMod val="25000"/>
                  </a:schemeClr>
                </a:solidFill>
                <a:latin typeface="Abadi" panose="020B0604020104020204" pitchFamily="34" charset="0"/>
              </a:rPr>
              <a:t>True negative (3) : predict fail, did fail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38379E8A-5421-3DDD-37F8-D003E010AF4B}"/>
              </a:ext>
            </a:extLst>
          </p:cNvPr>
          <p:cNvPicPr>
            <a:picLocks noChangeAspect="1"/>
          </p:cNvPicPr>
          <p:nvPr/>
        </p:nvPicPr>
        <p:blipFill>
          <a:blip r:embed="rId3"/>
          <a:stretch>
            <a:fillRect/>
          </a:stretch>
        </p:blipFill>
        <p:spPr>
          <a:xfrm>
            <a:off x="533317" y="1466850"/>
            <a:ext cx="5092700" cy="39243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9800347"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In this study, we helped SpaceX improve their data-driven decisions by analyzing their launches and the outcome for each launch.</a:t>
            </a:r>
          </a:p>
          <a:p>
            <a:pPr lvl="1">
              <a:spcBef>
                <a:spcPts val="1400"/>
              </a:spcBef>
            </a:pPr>
            <a:r>
              <a:rPr lang="en-US" sz="1800" dirty="0">
                <a:solidFill>
                  <a:schemeClr val="accent3">
                    <a:lumMod val="25000"/>
                  </a:schemeClr>
                </a:solidFill>
                <a:latin typeface="Abadi" panose="020B0604020104020204" pitchFamily="34" charset="0"/>
              </a:rPr>
              <a:t>Determine criteria and parameters of a successful launch </a:t>
            </a:r>
          </a:p>
          <a:p>
            <a:pPr lvl="1">
              <a:spcBef>
                <a:spcPts val="1400"/>
              </a:spcBef>
            </a:pPr>
            <a:r>
              <a:rPr lang="en-US" sz="1800" dirty="0">
                <a:solidFill>
                  <a:schemeClr val="accent3">
                    <a:lumMod val="25000"/>
                  </a:schemeClr>
                </a:solidFill>
                <a:latin typeface="Abadi" panose="020B0604020104020204" pitchFamily="34" charset="0"/>
              </a:rPr>
              <a:t>Determine cost for each launch and the potential saving in future missions</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a:t>
            </a:r>
          </a:p>
          <a:p>
            <a:pPr lvl="1">
              <a:lnSpc>
                <a:spcPct val="120000"/>
              </a:lnSpc>
              <a:spcBef>
                <a:spcPts val="1400"/>
              </a:spcBef>
            </a:pPr>
            <a:r>
              <a:rPr lang="en-US" sz="7600" dirty="0">
                <a:solidFill>
                  <a:schemeClr val="bg2">
                    <a:lumMod val="50000"/>
                  </a:schemeClr>
                </a:solidFill>
                <a:latin typeface="Abadi"/>
              </a:rPr>
              <a:t>Web Scrabbing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Split data into two categories base on the outcome of the landing (Success or Fail)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Split data into training and testing sets; Choose the best parameters for the data sets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66249"/>
            <a:ext cx="12504717" cy="4351338"/>
          </a:xfrm>
          <a:prstGeom prst="rect">
            <a:avLst/>
          </a:prstGeom>
        </p:spPr>
        <p:txBody>
          <a:bodyPr/>
          <a:lstStyle/>
          <a:p>
            <a:r>
              <a:rPr lang="en-US" sz="3200" dirty="0"/>
              <a:t>Data Collected via SpaceX API &amp; Web Scrapping</a:t>
            </a:r>
          </a:p>
          <a:p>
            <a:pPr lvl="1"/>
            <a:r>
              <a:rPr lang="en-US" sz="3200" dirty="0"/>
              <a:t>Using Panda DataFrame to store data </a:t>
            </a:r>
          </a:p>
          <a:p>
            <a:pPr lvl="2"/>
            <a:r>
              <a:rPr lang="en-US" sz="3200" dirty="0"/>
              <a:t>Filter dataframe to include only relevant data – Falcon 9 Launches </a:t>
            </a:r>
          </a:p>
          <a:p>
            <a:pPr lvl="3"/>
            <a:r>
              <a:rPr lang="en-US" sz="3200" dirty="0"/>
              <a:t>Data Wrangling</a:t>
            </a:r>
          </a:p>
          <a:p>
            <a:pPr lvl="4"/>
            <a:r>
              <a:rPr lang="en-US" sz="3200" dirty="0"/>
              <a:t>Clean and fix missing data</a:t>
            </a:r>
          </a:p>
          <a:p>
            <a:pPr lvl="5"/>
            <a:r>
              <a:rPr lang="en-US" sz="3200" dirty="0"/>
              <a:t>Data Ready to use for analysis</a:t>
            </a:r>
          </a:p>
          <a:p>
            <a:endParaRPr lang="en-US" sz="32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67595" y="1533213"/>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 REST  API for relevant data. Use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to connect to the API and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to convert to usable dataframe</a:t>
            </a:r>
          </a:p>
          <a:p>
            <a:pPr>
              <a:lnSpc>
                <a:spcPct val="100000"/>
              </a:lnSpc>
              <a:spcBef>
                <a:spcPts val="1400"/>
              </a:spcBef>
            </a:pPr>
            <a:endParaRPr lang="en-US" sz="2200" dirty="0">
              <a:solidFill>
                <a:schemeClr val="accent3">
                  <a:lumMod val="25000"/>
                </a:schemeClr>
              </a:solidFill>
              <a:latin typeface="Abadi"/>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B7DCE089-22F3-576F-9CB8-94B2A7386341}"/>
              </a:ext>
            </a:extLst>
          </p:cNvPr>
          <p:cNvPicPr>
            <a:picLocks noChangeAspect="1"/>
          </p:cNvPicPr>
          <p:nvPr/>
        </p:nvPicPr>
        <p:blipFill>
          <a:blip r:embed="rId3"/>
          <a:stretch>
            <a:fillRect/>
          </a:stretch>
        </p:blipFill>
        <p:spPr>
          <a:xfrm>
            <a:off x="4905994" y="1372752"/>
            <a:ext cx="6945581" cy="454684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322618" y="1523206"/>
            <a:ext cx="7115393" cy="2447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Web Scrapping to collect Falcon 9 records from Wikipedia. Data was exacted from a HTML table then converted using Panda dataframe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1884D960-7C64-93CB-ED1D-2D0D7739A8E6}"/>
              </a:ext>
            </a:extLst>
          </p:cNvPr>
          <p:cNvPicPr>
            <a:picLocks noChangeAspect="1"/>
          </p:cNvPicPr>
          <p:nvPr/>
        </p:nvPicPr>
        <p:blipFill>
          <a:blip r:embed="rId3"/>
          <a:stretch>
            <a:fillRect/>
          </a:stretch>
        </p:blipFill>
        <p:spPr>
          <a:xfrm>
            <a:off x="494679" y="1417734"/>
            <a:ext cx="3162300" cy="2374900"/>
          </a:xfrm>
          <a:prstGeom prst="rect">
            <a:avLst/>
          </a:prstGeom>
        </p:spPr>
      </p:pic>
      <p:pic>
        <p:nvPicPr>
          <p:cNvPr id="7" name="Picture 6">
            <a:extLst>
              <a:ext uri="{FF2B5EF4-FFF2-40B4-BE49-F238E27FC236}">
                <a16:creationId xmlns:a16="http://schemas.microsoft.com/office/drawing/2014/main" id="{E03CF7C2-CB50-8E2B-4A73-803516DF5D1A}"/>
              </a:ext>
            </a:extLst>
          </p:cNvPr>
          <p:cNvPicPr>
            <a:picLocks noChangeAspect="1"/>
          </p:cNvPicPr>
          <p:nvPr/>
        </p:nvPicPr>
        <p:blipFill>
          <a:blip r:embed="rId4"/>
          <a:stretch>
            <a:fillRect/>
          </a:stretch>
        </p:blipFill>
        <p:spPr>
          <a:xfrm>
            <a:off x="494679" y="3970269"/>
            <a:ext cx="9144000" cy="138430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288</TotalTime>
  <Words>1115</Words>
  <Application>Microsoft Macintosh PowerPoint</Application>
  <PresentationFormat>Widescreen</PresentationFormat>
  <Paragraphs>193</Paragraphs>
  <Slides>38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Minh Pham</cp:lastModifiedBy>
  <cp:revision>199</cp:revision>
  <dcterms:created xsi:type="dcterms:W3CDTF">2021-04-29T18:58:34Z</dcterms:created>
  <dcterms:modified xsi:type="dcterms:W3CDTF">2022-05-20T20:43:06Z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